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5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66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156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603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495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61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041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14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926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734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953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0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190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radionetplus.ru/uploads/posts/2014-03/1395373760_www.radionetplus.ru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" y="0"/>
            <a:ext cx="96074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08815" y="472514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Программа «В мире звуков» </a:t>
            </a:r>
          </a:p>
          <a:p>
            <a:r>
              <a:rPr lang="ru-RU" dirty="0" smtClean="0"/>
              <a:t>рассчитана </a:t>
            </a:r>
            <a:r>
              <a:rPr lang="ru-RU" dirty="0"/>
              <a:t>на 2 года </a:t>
            </a:r>
            <a:endParaRPr lang="ru-RU" dirty="0" smtClean="0"/>
          </a:p>
          <a:p>
            <a:r>
              <a:rPr lang="ru-RU" dirty="0" smtClean="0"/>
              <a:t>(средний, </a:t>
            </a:r>
            <a:r>
              <a:rPr lang="ru-RU" dirty="0" err="1" smtClean="0"/>
              <a:t>старшийдошкольный</a:t>
            </a:r>
            <a:r>
              <a:rPr lang="ru-RU" dirty="0" smtClean="0"/>
              <a:t> возраст).</a:t>
            </a:r>
            <a:endParaRPr lang="ru-RU" dirty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691680" y="1448430"/>
            <a:ext cx="5832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Дополнительная  платная образовательная услуга</a:t>
            </a:r>
          </a:p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«В мире звуков»</a:t>
            </a:r>
            <a:endParaRPr lang="ru-RU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61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ornnm.ucoz.ru/kartini/0_4a35d_cd16b209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834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556793"/>
            <a:ext cx="5184576" cy="144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07904" y="2517404"/>
            <a:ext cx="46085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/>
              <a:t>Кабирова</a:t>
            </a:r>
            <a:r>
              <a:rPr lang="ru-RU" sz="2000" dirty="0" smtClean="0"/>
              <a:t> Эльвира </a:t>
            </a:r>
            <a:r>
              <a:rPr lang="ru-RU" sz="2000" dirty="0" err="1" smtClean="0"/>
              <a:t>Джамильевна</a:t>
            </a:r>
            <a:r>
              <a:rPr lang="ru-RU" sz="2000" dirty="0" smtClean="0"/>
              <a:t>,</a:t>
            </a:r>
          </a:p>
          <a:p>
            <a:pPr algn="ctr"/>
            <a:r>
              <a:rPr lang="ru-RU" sz="2000" dirty="0"/>
              <a:t>у</a:t>
            </a:r>
            <a:r>
              <a:rPr lang="ru-RU" sz="2000" dirty="0" smtClean="0"/>
              <a:t>читель-логопед высшей квалификационной категории</a:t>
            </a:r>
          </a:p>
          <a:p>
            <a:pPr algn="ctr"/>
            <a:endParaRPr lang="ru-RU" sz="2000" dirty="0"/>
          </a:p>
          <a:p>
            <a:pPr lvl="0" algn="ctr"/>
            <a:r>
              <a:rPr lang="ru-RU" sz="2000" dirty="0" err="1" smtClean="0"/>
              <a:t>Зарипова</a:t>
            </a:r>
            <a:r>
              <a:rPr lang="ru-RU" sz="2000" dirty="0" smtClean="0"/>
              <a:t> Ирина Николаевна,</a:t>
            </a:r>
            <a:r>
              <a:rPr lang="ru-RU" sz="2000" dirty="0">
                <a:solidFill>
                  <a:prstClr val="black"/>
                </a:solidFill>
              </a:rPr>
              <a:t> учитель-логопед высшей квалификационной категории</a:t>
            </a:r>
          </a:p>
          <a:p>
            <a:pPr algn="ct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65221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9643" y="692696"/>
            <a:ext cx="8194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 </a:t>
            </a:r>
            <a:endParaRPr lang="ru-RU" sz="1600" dirty="0"/>
          </a:p>
          <a:p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88640"/>
            <a:ext cx="8280920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В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настоящее время остро стоит вопрос  о детях-логопатах, число которых с каждым годом увеличивается. Не исправленные вовремя недостатки речи приводят к серьезным трудностям в овладении грамотой и всей школьной программой: сложно дается формирование связной речи, на письме наблюдаются смешения и замены, пропуски и перестановки букв, свойственные устной речи ребенка. Недостаточность движений артикуляционных органов и недостаточность выработанных умений различать  звуки  речи на слух препятствуют правильному произношению и, как результат, стремлению к нему и приводят к физиологическим возрастным отклонениям. Дети уже школьного возраста страдают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дисграфией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и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дислексией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Р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ебенок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не постигнув азы фонематического анализа, не развив фонематический слух, никогда не будет правильно писать, даже вызубрив все правила.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9762" y="4103558"/>
            <a:ext cx="8604476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Актуальность 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этой проблемы заключается в том, что своевременное выявление речевых нарушений способствует более быстрому их устранению, предупреждает отрицательное влияние речевых расстройств на формирование личности и на всё психическое развитие ребёнка. Именно до поступления в школу возникает необходимость устранить эти дефекты. В результате проведения специально организованного обучения можно не только исправить первичный, но и предупредить вторичный дефекты.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34595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otoshops.org/uploads/taginator/Sep-2013/fony-detskij-dlya-fotoshop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1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0008" y="908720"/>
            <a:ext cx="8676455" cy="3259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latin typeface="Times New Roman" pitchFamily="18" charset="0"/>
                <a:ea typeface="Calibri"/>
                <a:cs typeface="Times New Roman" pitchFamily="18" charset="0"/>
              </a:rPr>
              <a:t>Цель программы: 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 Выявление, профилактика </a:t>
            </a:r>
            <a:r>
              <a:rPr lang="ru-RU" sz="1600" dirty="0" err="1">
                <a:latin typeface="Times New Roman" pitchFamily="18" charset="0"/>
                <a:ea typeface="Calibri"/>
                <a:cs typeface="Times New Roman" pitchFamily="18" charset="0"/>
              </a:rPr>
              <a:t>дислексии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 и </a:t>
            </a:r>
            <a:r>
              <a:rPr lang="ru-RU" sz="1600" dirty="0" err="1">
                <a:latin typeface="Times New Roman" pitchFamily="18" charset="0"/>
                <a:ea typeface="Calibri"/>
                <a:cs typeface="Times New Roman" pitchFamily="18" charset="0"/>
              </a:rPr>
              <a:t>дисграфии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, коррекция речевых нарушений. Коррекционная методика  </a:t>
            </a:r>
            <a:r>
              <a:rPr lang="ru-RU" sz="1600" dirty="0" err="1">
                <a:latin typeface="Times New Roman" pitchFamily="18" charset="0"/>
                <a:ea typeface="Calibri"/>
                <a:cs typeface="Times New Roman" pitchFamily="18" charset="0"/>
              </a:rPr>
              <a:t>А.Н.Корнева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Дополнительная образовательная программа «В мире звуков» направлена на коррекцию речевого и психического развития детей 5-7 лет, что способствует: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созданию предпосылок для формирования грамотного письма и профилактики различных видов </a:t>
            </a:r>
            <a:r>
              <a:rPr lang="ru-RU" sz="1600" dirty="0" err="1">
                <a:latin typeface="Times New Roman" pitchFamily="18" charset="0"/>
                <a:ea typeface="Calibri"/>
                <a:cs typeface="Times New Roman" pitchFamily="18" charset="0"/>
              </a:rPr>
              <a:t>дисграфии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; 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созданию предпосылок для формирования навыка чтения;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 создание прочной фонетико-фонематической базы;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 развитию внимания, памяти и логического мышления.</a:t>
            </a:r>
          </a:p>
        </p:txBody>
      </p:sp>
    </p:spTree>
    <p:extLst>
      <p:ext uri="{BB962C8B-B14F-4D97-AF65-F5344CB8AC3E}">
        <p14:creationId xmlns:p14="http://schemas.microsoft.com/office/powerpoint/2010/main" val="2465404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c85.com/imagelib/56f2eea0d88c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124744"/>
            <a:ext cx="8280920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Теоретической и методологической основой программы являются: положение Л.С.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Выгодского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о ведущей роли обучения и воспитания в психическом развитии ребенка; работа А. Н. Гвоздева об усвоение ребёнком звуковой стороны русского языка; исследования закономерностей развития детской речи в условиях ее нарушения, проведенные М.Ф. Фомичёвой, Т.Б. Филичевой и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Г.В.Чиркиной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3212976"/>
            <a:ext cx="8208912" cy="430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Ожидаемые результаты: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●снижение заболеваемости;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●коррекция физических процессов, развитие физических качеств (выносливости, гибкости, мышечной силы, ритмичности, быстроты);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●коррекция психических процессов;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●коррекция речевых нарушение, активизация речи;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●развитие эмоциональной сферы, коммуникативной культуры;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●социализация в обществе.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5467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bebidom.ru/files/backgrounds/bg5_chi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505056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533" y="188640"/>
            <a:ext cx="8892480" cy="672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Литература: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1.Л.А.Комарова «Автоматизация звука С, З, Ц в игровых упражнениях», Москва,2009г.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2.Т.С.Перегудова, </a:t>
            </a:r>
            <a:r>
              <a:rPr lang="ru-RU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Г.А.Османова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«Вводим звуки в речь. Картотека заданий С, З, Ц», Санкт-Петербург,2006г.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3.И.В.Баскакина, </a:t>
            </a:r>
            <a:r>
              <a:rPr lang="ru-RU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М.И.Лынская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«</a:t>
            </a:r>
            <a:r>
              <a:rPr lang="ru-RU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Свистелочка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 </a:t>
            </a:r>
            <a:r>
              <a:rPr lang="ru-RU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Звенелочка.Цоколочка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 Логопедические игры», Москва, 2010г.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4.Н.В.Нищева «Тексты и картинки для </a:t>
            </a:r>
            <a:r>
              <a:rPr lang="ru-RU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автматизации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и дифференциации звуков разных групп», Санкт-Петербург, 2010г.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5.Н.С.Жукова «Уроки логопеда. Исправление нарушений речи», Москва, 2007г.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6.И.Светлова «Домашний логопед», Москва, 2006г.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7.Логопедические тетради на звуки [с],[с`],[з],[з`],[ц].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8.С.П.Цуканова, </a:t>
            </a:r>
            <a:r>
              <a:rPr lang="ru-RU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Л.Л.Бетц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«Формируем навыки чтения», Москва, 2009г.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9.М.И.Лозбякова «Учимся правильно и чётко говорить», Москва, 2008г.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10.Н.Б.Быкова «Игры и упражнения для развития речи», Санкт-Петербург, 2010г.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11.И.Л.Лебедева «Трудный звук, ты наш друг! Звуки С, </a:t>
            </a:r>
            <a:r>
              <a:rPr lang="ru-RU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Сь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–З, </a:t>
            </a:r>
            <a:r>
              <a:rPr lang="ru-RU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Зь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Ц», Москва, 2005г.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12.В.Буйко, </a:t>
            </a:r>
            <a:r>
              <a:rPr lang="ru-RU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Г.Сыропятова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«Твердые согласные Ш,Ж,Ц», </a:t>
            </a:r>
            <a:r>
              <a:rPr lang="ru-RU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Екатеренбург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2010г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45615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bebidom.ru/files/backgrounds/bg5_chi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505056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5830" y="269027"/>
            <a:ext cx="9144000" cy="6599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13.И.Л.Лебедева «Трудный звук, ты наш друг! Звуки Ш, Ж, Щ», Москва, 2005г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14.З.Т.Бобылева «Игры с парными карточками. Звуки [ш]-[ж]-[ч]-[щ], Москва, 2009г.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15.И.В.Баскакина,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М.И.Лынская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«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Жужжалочка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и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Шипелочка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Логопедические игры», Москва, 2010г.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16.Н.Е.Ильякова «Звуки [ч]-[щ] я вас различаю», Москва, 2009г.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17.И.В.Баскакина,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М.И.Лынская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«Чаепитие на даче у Ч. Логопедические игры», Москва, 2010г.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18.Л.А.Комарова «Автоматизация звука Л в игровых упражнениях», Москва,2009г.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19.В.В.Коноваленко,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С.В.Коноваленко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«Автоматизация сонорных звуков», Москва, 2009г.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20.Т.С.Перегудова,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Г.А.Османова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«Вводим звуки в речь. Картотека заданий Л, Ль», Санкт-Петербург,2006г.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21.И.В.Баскакина,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М.И.Лынская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«Приключения Л. Логопедические игры», Москва, 2010г.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22.И.Л.Лебедева «Трудный звук, ты наш друг! Звуки Л, Ль», Москва, 2005г.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23.Т.С.Перегудова,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Г.А.Османова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«Вводим звуки в речь. Картотека заданий Р,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Рь</a:t>
            </a:r>
            <a:r>
              <a:rPr lang="ru-RU" dirty="0">
                <a:latin typeface="Times New Roman"/>
                <a:ea typeface="Calibri"/>
                <a:cs typeface="Times New Roman"/>
              </a:rPr>
              <a:t>», Санкт-Петербург,2006г.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24.И.В.Баскакина,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М.И.Лынская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«День рождения Р. Логопедические игры», Москва, 2010г.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908710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646</Words>
  <Application>Microsoft Office PowerPoint</Application>
  <PresentationFormat>Экран (4:3)</PresentationFormat>
  <Paragraphs>53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эльвира</cp:lastModifiedBy>
  <cp:revision>21</cp:revision>
  <dcterms:created xsi:type="dcterms:W3CDTF">2016-08-13T14:22:09Z</dcterms:created>
  <dcterms:modified xsi:type="dcterms:W3CDTF">2021-01-09T15:02:28Z</dcterms:modified>
</cp:coreProperties>
</file>